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5b3a5d09a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b3a5d09a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5b3a5d09ac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b3a5d09ac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5b3a5d09ac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5b3a5d09ac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5b3a5d09ac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5b3a5d09ac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5b3a5d09ac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5b3a5d09ac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5b3a5d09ac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5b3a5d09ac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b3a5d09a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b3a5d09a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b3a5d09a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b3a5d09a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b3a5d09ac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b3a5d09ac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5b3a5d09ac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b3a5d09ac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Talking Network</a:t>
            </a:r>
            <a:endParaRPr/>
          </a:p>
        </p:txBody>
      </p:sp>
      <p:sp>
        <p:nvSpPr>
          <p:cNvPr id="87" name="Google Shape;87;p13"/>
          <p:cNvSpPr txBox="1"/>
          <p:nvPr>
            <p:ph idx="1" type="subTitle"/>
          </p:nvPr>
        </p:nvSpPr>
        <p:spPr>
          <a:xfrm>
            <a:off x="2823698" y="4087300"/>
            <a:ext cx="6231000" cy="541200"/>
          </a:xfrm>
          <a:prstGeom prst="rect">
            <a:avLst/>
          </a:prstGeom>
        </p:spPr>
        <p:txBody>
          <a:bodyPr anchorCtr="0" anchor="t" bIns="91425" lIns="91425" spcFirstLastPara="1" rIns="91425" wrap="square" tIns="91425">
            <a:noAutofit/>
          </a:bodyPr>
          <a:lstStyle/>
          <a:p>
            <a:pPr indent="457200" lvl="0" marL="914400" rtl="0" algn="l">
              <a:spcBef>
                <a:spcPts val="0"/>
              </a:spcBef>
              <a:spcAft>
                <a:spcPts val="0"/>
              </a:spcAft>
              <a:buNone/>
            </a:pPr>
            <a:r>
              <a:rPr lang="en" sz="2400"/>
              <a:t>Hardik Khurana, Vinayakk Garg</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idx="4294967295" type="title"/>
          </p:nvPr>
        </p:nvSpPr>
        <p:spPr>
          <a:xfrm>
            <a:off x="535775" y="7121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Projecting Required Data on Map:</a:t>
            </a:r>
            <a:endParaRPr sz="2400"/>
          </a:p>
        </p:txBody>
      </p:sp>
      <p:sp>
        <p:nvSpPr>
          <p:cNvPr id="151" name="Google Shape;151;p22"/>
          <p:cNvSpPr txBox="1"/>
          <p:nvPr>
            <p:ph idx="4294967295" type="title"/>
          </p:nvPr>
        </p:nvSpPr>
        <p:spPr>
          <a:xfrm>
            <a:off x="535775" y="1556350"/>
            <a:ext cx="80805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The next part of the project involves receiving voice feedback on selection of a particular pipeline. To develop that, we initially divided the problem trivially as:</a:t>
            </a:r>
            <a:endParaRPr b="0" sz="1800">
              <a:latin typeface="Lato"/>
              <a:ea typeface="Lato"/>
              <a:cs typeface="Lato"/>
              <a:sym typeface="Lato"/>
            </a:endParaRPr>
          </a:p>
          <a:p>
            <a:pPr indent="-342900" lvl="0" marL="457200" rtl="0" algn="l">
              <a:lnSpc>
                <a:spcPct val="115000"/>
              </a:lnSpc>
              <a:spcBef>
                <a:spcPts val="1600"/>
              </a:spcBef>
              <a:spcAft>
                <a:spcPts val="0"/>
              </a:spcAft>
              <a:buSzPts val="1800"/>
              <a:buFont typeface="Lato"/>
              <a:buAutoNum type="arabicPeriod"/>
            </a:pPr>
            <a:r>
              <a:rPr b="0" lang="en" sz="1800">
                <a:latin typeface="Lato"/>
                <a:ea typeface="Lato"/>
                <a:cs typeface="Lato"/>
                <a:sym typeface="Lato"/>
              </a:rPr>
              <a:t>Selecting and highlighting the pipeline.</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AutoNum type="arabicPeriod"/>
            </a:pPr>
            <a:r>
              <a:rPr b="0" lang="en" sz="1800">
                <a:latin typeface="Lato"/>
                <a:ea typeface="Lato"/>
                <a:cs typeface="Lato"/>
                <a:sym typeface="Lato"/>
              </a:rPr>
              <a:t>Popup displaying the required data.</a:t>
            </a:r>
            <a:endParaRPr b="0" sz="1800">
              <a:latin typeface="Lato"/>
              <a:ea typeface="Lato"/>
              <a:cs typeface="Lato"/>
              <a:sym typeface="Lato"/>
            </a:endParaRPr>
          </a:p>
          <a:p>
            <a:pPr indent="0" lvl="0" marL="0" rtl="0" algn="l">
              <a:lnSpc>
                <a:spcPct val="115000"/>
              </a:lnSpc>
              <a:spcBef>
                <a:spcPts val="1600"/>
              </a:spcBef>
              <a:spcAft>
                <a:spcPts val="1600"/>
              </a:spcAft>
              <a:buNone/>
            </a:pPr>
            <a:r>
              <a:rPr b="0" lang="en" sz="1800">
                <a:latin typeface="Lato"/>
                <a:ea typeface="Lato"/>
                <a:cs typeface="Lato"/>
                <a:sym typeface="Lato"/>
              </a:rPr>
              <a:t>These approaches straight up required good knowledge about web development which we developed over a day or two and built upon the presently working prototype...</a:t>
            </a:r>
            <a:endParaRPr b="0" sz="18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pic>
        <p:nvPicPr>
          <p:cNvPr id="156" name="Google Shape;156;p23"/>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4"/>
          <p:cNvSpPr txBox="1"/>
          <p:nvPr>
            <p:ph idx="4294967295" type="title"/>
          </p:nvPr>
        </p:nvSpPr>
        <p:spPr>
          <a:xfrm>
            <a:off x="535775" y="7121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Future Goals:</a:t>
            </a:r>
            <a:endParaRPr sz="2400"/>
          </a:p>
        </p:txBody>
      </p:sp>
      <p:sp>
        <p:nvSpPr>
          <p:cNvPr id="162" name="Google Shape;162;p24"/>
          <p:cNvSpPr txBox="1"/>
          <p:nvPr>
            <p:ph idx="4294967295" type="title"/>
          </p:nvPr>
        </p:nvSpPr>
        <p:spPr>
          <a:xfrm>
            <a:off x="535775" y="1556350"/>
            <a:ext cx="80805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We plan to work on:</a:t>
            </a:r>
            <a:endParaRPr b="0" sz="1800">
              <a:latin typeface="Lato"/>
              <a:ea typeface="Lato"/>
              <a:cs typeface="Lato"/>
              <a:sym typeface="Lato"/>
            </a:endParaRPr>
          </a:p>
          <a:p>
            <a:pPr indent="-342900" lvl="0" marL="457200" rtl="0" algn="l">
              <a:lnSpc>
                <a:spcPct val="200000"/>
              </a:lnSpc>
              <a:spcBef>
                <a:spcPts val="1600"/>
              </a:spcBef>
              <a:spcAft>
                <a:spcPts val="0"/>
              </a:spcAft>
              <a:buSzPts val="1800"/>
              <a:buFont typeface="Lato"/>
              <a:buChar char="●"/>
            </a:pPr>
            <a:r>
              <a:rPr b="0" lang="en" sz="1800">
                <a:latin typeface="Lato"/>
                <a:ea typeface="Lato"/>
                <a:cs typeface="Lato"/>
                <a:sym typeface="Lato"/>
              </a:rPr>
              <a:t>Connecting the app to Google Voice API to receive a audio feedback.</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Char char="●"/>
            </a:pPr>
            <a:r>
              <a:rPr b="0" lang="en" sz="1800">
                <a:latin typeface="Lato"/>
                <a:ea typeface="Lato"/>
                <a:cs typeface="Lato"/>
                <a:sym typeface="Lato"/>
              </a:rPr>
              <a:t>Improving the WebUI for visual appeal.</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Char char="●"/>
            </a:pPr>
            <a:r>
              <a:rPr b="0" lang="en" sz="1800">
                <a:latin typeface="Lato"/>
                <a:ea typeface="Lato"/>
                <a:cs typeface="Lato"/>
                <a:sym typeface="Lato"/>
              </a:rPr>
              <a:t>Scaling the app for larger data.</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Char char="●"/>
            </a:pPr>
            <a:r>
              <a:rPr b="0" lang="en" sz="1800">
                <a:latin typeface="Lato"/>
                <a:ea typeface="Lato"/>
                <a:cs typeface="Lato"/>
                <a:sym typeface="Lato"/>
              </a:rPr>
              <a:t>Deploying the webMap on the local server.</a:t>
            </a:r>
            <a:endParaRPr b="0" sz="18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pic>
        <p:nvPicPr>
          <p:cNvPr id="167" name="Google Shape;167;p25"/>
          <p:cNvPicPr preferRelativeResize="0"/>
          <p:nvPr/>
        </p:nvPicPr>
        <p:blipFill>
          <a:blip r:embed="rId3">
            <a:alphaModFix/>
          </a:blip>
          <a:stretch>
            <a:fillRect/>
          </a:stretch>
        </p:blipFill>
        <p:spPr>
          <a:xfrm>
            <a:off x="-71125" y="0"/>
            <a:ext cx="9290600" cy="5143500"/>
          </a:xfrm>
          <a:prstGeom prst="rect">
            <a:avLst/>
          </a:prstGeom>
          <a:noFill/>
          <a:ln>
            <a:noFill/>
          </a:ln>
        </p:spPr>
      </p:pic>
      <p:sp>
        <p:nvSpPr>
          <p:cNvPr id="168" name="Google Shape;168;p25"/>
          <p:cNvSpPr txBox="1"/>
          <p:nvPr/>
        </p:nvSpPr>
        <p:spPr>
          <a:xfrm>
            <a:off x="1032850" y="1005125"/>
            <a:ext cx="4408800" cy="286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chemeClr val="lt1"/>
                </a:solidFill>
                <a:latin typeface="Lato"/>
                <a:ea typeface="Lato"/>
                <a:cs typeface="Lato"/>
                <a:sym typeface="Lato"/>
              </a:rPr>
              <a:t>THANK YOU</a:t>
            </a:r>
            <a:endParaRPr b="1" sz="36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1" name="Shape 91"/>
        <p:cNvGrpSpPr/>
        <p:nvPr/>
      </p:nvGrpSpPr>
      <p:grpSpPr>
        <a:xfrm>
          <a:off x="0" y="0"/>
          <a:ext cx="0" cy="0"/>
          <a:chOff x="0" y="0"/>
          <a:chExt cx="0" cy="0"/>
        </a:xfrm>
      </p:grpSpPr>
      <p:sp>
        <p:nvSpPr>
          <p:cNvPr id="92" name="Google Shape;92;p14"/>
          <p:cNvSpPr txBox="1"/>
          <p:nvPr>
            <p:ph idx="4294967295" type="title"/>
          </p:nvPr>
        </p:nvSpPr>
        <p:spPr>
          <a:xfrm>
            <a:off x="1284400" y="24936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GOAL</a:t>
            </a:r>
            <a:endParaRPr sz="2400"/>
          </a:p>
        </p:txBody>
      </p:sp>
      <p:pic>
        <p:nvPicPr>
          <p:cNvPr id="93" name="Google Shape;93;p14"/>
          <p:cNvPicPr preferRelativeResize="0"/>
          <p:nvPr/>
        </p:nvPicPr>
        <p:blipFill>
          <a:blip r:embed="rId4">
            <a:alphaModFix/>
          </a:blip>
          <a:stretch>
            <a:fillRect/>
          </a:stretch>
        </p:blipFill>
        <p:spPr>
          <a:xfrm>
            <a:off x="-71125" y="0"/>
            <a:ext cx="9290600" cy="5143500"/>
          </a:xfrm>
          <a:prstGeom prst="rect">
            <a:avLst/>
          </a:prstGeom>
          <a:noFill/>
          <a:ln>
            <a:noFill/>
          </a:ln>
        </p:spPr>
      </p:pic>
      <p:sp>
        <p:nvSpPr>
          <p:cNvPr id="94" name="Google Shape;94;p14"/>
          <p:cNvSpPr txBox="1"/>
          <p:nvPr>
            <p:ph idx="4294967295" type="title"/>
          </p:nvPr>
        </p:nvSpPr>
        <p:spPr>
          <a:xfrm>
            <a:off x="510950" y="1848925"/>
            <a:ext cx="8183700" cy="30675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noAutofit/>
          </a:bodyPr>
          <a:lstStyle/>
          <a:p>
            <a:pPr indent="-381000" lvl="0" marL="457200" rtl="0" algn="l">
              <a:lnSpc>
                <a:spcPct val="115000"/>
              </a:lnSpc>
              <a:spcBef>
                <a:spcPts val="0"/>
              </a:spcBef>
              <a:spcAft>
                <a:spcPts val="0"/>
              </a:spcAft>
              <a:buClr>
                <a:srgbClr val="FFFFFF"/>
              </a:buClr>
              <a:buSzPts val="2400"/>
              <a:buFont typeface="Lato"/>
              <a:buChar char="●"/>
            </a:pPr>
            <a:r>
              <a:rPr lang="en" sz="2400">
                <a:solidFill>
                  <a:srgbClr val="FFFFFF"/>
                </a:solidFill>
                <a:latin typeface="Lato"/>
                <a:ea typeface="Lato"/>
                <a:cs typeface="Lato"/>
                <a:sym typeface="Lato"/>
              </a:rPr>
              <a:t>The aim is to create a utility webapp to facilitate studying and analysation of pipeline diagrams.</a:t>
            </a:r>
            <a:endParaRPr sz="2400">
              <a:solidFill>
                <a:srgbClr val="FFFFFF"/>
              </a:solidFill>
              <a:latin typeface="Lato"/>
              <a:ea typeface="Lato"/>
              <a:cs typeface="Lato"/>
              <a:sym typeface="Lato"/>
            </a:endParaRPr>
          </a:p>
          <a:p>
            <a:pPr indent="0" lvl="0" marL="457200" rtl="0" algn="l">
              <a:lnSpc>
                <a:spcPct val="115000"/>
              </a:lnSpc>
              <a:spcBef>
                <a:spcPts val="1600"/>
              </a:spcBef>
              <a:spcAft>
                <a:spcPts val="0"/>
              </a:spcAft>
              <a:buNone/>
            </a:pPr>
            <a:r>
              <a:t/>
            </a:r>
            <a:endParaRPr sz="2400">
              <a:solidFill>
                <a:srgbClr val="FFFFFF"/>
              </a:solidFill>
              <a:latin typeface="Lato"/>
              <a:ea typeface="Lato"/>
              <a:cs typeface="Lato"/>
              <a:sym typeface="Lato"/>
            </a:endParaRPr>
          </a:p>
          <a:p>
            <a:pPr indent="-381000" lvl="0" marL="457200" rtl="0" algn="l">
              <a:lnSpc>
                <a:spcPct val="115000"/>
              </a:lnSpc>
              <a:spcBef>
                <a:spcPts val="1600"/>
              </a:spcBef>
              <a:spcAft>
                <a:spcPts val="0"/>
              </a:spcAft>
              <a:buClr>
                <a:srgbClr val="FFFFFF"/>
              </a:buClr>
              <a:buSzPts val="2400"/>
              <a:buFont typeface="Lato"/>
              <a:buChar char="●"/>
            </a:pPr>
            <a:r>
              <a:rPr lang="en" sz="2400">
                <a:solidFill>
                  <a:srgbClr val="FFFFFF"/>
                </a:solidFill>
                <a:latin typeface="Lato"/>
                <a:ea typeface="Lato"/>
                <a:cs typeface="Lato"/>
                <a:sym typeface="Lato"/>
              </a:rPr>
              <a:t>We’re building a voice based application to receive feedback about pipeline parameters.</a:t>
            </a:r>
            <a:endParaRPr sz="2400">
              <a:solidFill>
                <a:srgbClr val="FFFFFF"/>
              </a:solidFill>
              <a:latin typeface="Lato"/>
              <a:ea typeface="Lato"/>
              <a:cs typeface="Lato"/>
              <a:sym typeface="Lato"/>
            </a:endParaRPr>
          </a:p>
        </p:txBody>
      </p:sp>
      <p:sp>
        <p:nvSpPr>
          <p:cNvPr id="95" name="Google Shape;95;p14"/>
          <p:cNvSpPr txBox="1"/>
          <p:nvPr/>
        </p:nvSpPr>
        <p:spPr>
          <a:xfrm>
            <a:off x="788400" y="817475"/>
            <a:ext cx="4273500" cy="7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FFFFFF"/>
                </a:solidFill>
                <a:latin typeface="Lato"/>
                <a:ea typeface="Lato"/>
                <a:cs typeface="Lato"/>
                <a:sym typeface="Lato"/>
              </a:rPr>
              <a:t>GOAL</a:t>
            </a:r>
            <a:endParaRPr b="1" sz="3600">
              <a:solidFill>
                <a:srgbClr val="FFFFFF"/>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5"/>
          <p:cNvSpPr txBox="1"/>
          <p:nvPr>
            <p:ph idx="4294967295" type="title"/>
          </p:nvPr>
        </p:nvSpPr>
        <p:spPr>
          <a:xfrm>
            <a:off x="535775" y="6359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latin typeface="Lato"/>
                <a:ea typeface="Lato"/>
                <a:cs typeface="Lato"/>
                <a:sym typeface="Lato"/>
              </a:rPr>
              <a:t>Process:</a:t>
            </a:r>
            <a:endParaRPr sz="2400">
              <a:latin typeface="Lato"/>
              <a:ea typeface="Lato"/>
              <a:cs typeface="Lato"/>
              <a:sym typeface="Lato"/>
            </a:endParaRPr>
          </a:p>
        </p:txBody>
      </p:sp>
      <p:sp>
        <p:nvSpPr>
          <p:cNvPr id="101" name="Google Shape;101;p15"/>
          <p:cNvSpPr txBox="1"/>
          <p:nvPr>
            <p:ph idx="4294967295" type="title"/>
          </p:nvPr>
        </p:nvSpPr>
        <p:spPr>
          <a:xfrm>
            <a:off x="535775" y="1556350"/>
            <a:ext cx="5197200" cy="30675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Fetching of data and data preprocessing.</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Conversion of data to appropriate format.</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Building the layout of webapp</a:t>
            </a:r>
            <a:r>
              <a:rPr b="0" lang="en" sz="1800">
                <a:latin typeface="Lato"/>
                <a:ea typeface="Lato"/>
                <a:cs typeface="Lato"/>
                <a:sym typeface="Lato"/>
              </a:rPr>
              <a:t>.</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Projection of the data on the webmap.</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Connection of events to Google Voice API.</a:t>
            </a:r>
            <a:endParaRPr b="0" sz="1800">
              <a:latin typeface="Lato"/>
              <a:ea typeface="Lato"/>
              <a:cs typeface="Lato"/>
              <a:sym typeface="Lato"/>
            </a:endParaRPr>
          </a:p>
          <a:p>
            <a:pPr indent="-342900" lvl="0" marL="457200" rtl="0" algn="l">
              <a:lnSpc>
                <a:spcPct val="200000"/>
              </a:lnSpc>
              <a:spcBef>
                <a:spcPts val="0"/>
              </a:spcBef>
              <a:spcAft>
                <a:spcPts val="0"/>
              </a:spcAft>
              <a:buSzPts val="1800"/>
              <a:buFont typeface="Lato"/>
              <a:buAutoNum type="arabicPeriod"/>
            </a:pPr>
            <a:r>
              <a:rPr b="0" lang="en" sz="1800">
                <a:latin typeface="Lato"/>
                <a:ea typeface="Lato"/>
                <a:cs typeface="Lato"/>
                <a:sym typeface="Lato"/>
              </a:rPr>
              <a:t>Deploying the app on the local server.</a:t>
            </a:r>
            <a:endParaRPr b="0" sz="18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6"/>
          <p:cNvSpPr txBox="1"/>
          <p:nvPr>
            <p:ph idx="4294967295" type="title"/>
          </p:nvPr>
        </p:nvSpPr>
        <p:spPr>
          <a:xfrm>
            <a:off x="408975" y="712150"/>
            <a:ext cx="8512500" cy="7680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3600">
                <a:solidFill>
                  <a:schemeClr val="dk1"/>
                </a:solidFill>
                <a:latin typeface="Lato"/>
                <a:ea typeface="Lato"/>
                <a:cs typeface="Lato"/>
                <a:sym typeface="Lato"/>
              </a:rPr>
              <a:t>Fetching of data and data preprocessing:</a:t>
            </a:r>
            <a:endParaRPr sz="3600">
              <a:solidFill>
                <a:schemeClr val="dk1"/>
              </a:solidFill>
              <a:latin typeface="Lato"/>
              <a:ea typeface="Lato"/>
              <a:cs typeface="Lato"/>
              <a:sym typeface="Lato"/>
            </a:endParaRPr>
          </a:p>
          <a:p>
            <a:pPr indent="0" lvl="0" marL="0" rtl="0" algn="l">
              <a:spcBef>
                <a:spcPts val="1600"/>
              </a:spcBef>
              <a:spcAft>
                <a:spcPts val="1600"/>
              </a:spcAft>
              <a:buNone/>
            </a:pPr>
            <a:r>
              <a:t/>
            </a:r>
            <a:endParaRPr sz="3600">
              <a:solidFill>
                <a:schemeClr val="dk1"/>
              </a:solidFill>
              <a:latin typeface="Lato"/>
              <a:ea typeface="Lato"/>
              <a:cs typeface="Lato"/>
              <a:sym typeface="Lato"/>
            </a:endParaRPr>
          </a:p>
        </p:txBody>
      </p:sp>
      <p:sp>
        <p:nvSpPr>
          <p:cNvPr id="107" name="Google Shape;107;p16"/>
          <p:cNvSpPr txBox="1"/>
          <p:nvPr>
            <p:ph idx="4294967295" type="title"/>
          </p:nvPr>
        </p:nvSpPr>
        <p:spPr>
          <a:xfrm>
            <a:off x="535775" y="1632550"/>
            <a:ext cx="75678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The data provided to us was related to the Existing Pipeline network in one of the wards in Kolkata.</a:t>
            </a:r>
            <a:endParaRPr b="0" sz="1800">
              <a:latin typeface="Lato"/>
              <a:ea typeface="Lato"/>
              <a:cs typeface="Lato"/>
              <a:sym typeface="Lato"/>
            </a:endParaRPr>
          </a:p>
          <a:p>
            <a:pPr indent="-342900" lvl="0" marL="457200" rtl="0" algn="l">
              <a:lnSpc>
                <a:spcPct val="150000"/>
              </a:lnSpc>
              <a:spcBef>
                <a:spcPts val="1600"/>
              </a:spcBef>
              <a:spcAft>
                <a:spcPts val="0"/>
              </a:spcAft>
              <a:buSzPts val="1800"/>
              <a:buFont typeface="Lato"/>
              <a:buChar char="●"/>
            </a:pPr>
            <a:r>
              <a:rPr b="0" lang="en" sz="1800">
                <a:latin typeface="Lato"/>
                <a:ea typeface="Lato"/>
                <a:cs typeface="Lato"/>
                <a:sym typeface="Lato"/>
              </a:rPr>
              <a:t>We were provided with the ECW file for the map image.</a:t>
            </a:r>
            <a:endParaRPr b="0" sz="1800">
              <a:latin typeface="Lato"/>
              <a:ea typeface="Lato"/>
              <a:cs typeface="Lato"/>
              <a:sym typeface="Lato"/>
            </a:endParaRPr>
          </a:p>
          <a:p>
            <a:pPr indent="-342900" lvl="0" marL="457200" rtl="0" algn="l">
              <a:lnSpc>
                <a:spcPct val="150000"/>
              </a:lnSpc>
              <a:spcBef>
                <a:spcPts val="0"/>
              </a:spcBef>
              <a:spcAft>
                <a:spcPts val="0"/>
              </a:spcAft>
              <a:buSzPts val="1800"/>
              <a:buFont typeface="Lato"/>
              <a:buChar char="●"/>
            </a:pPr>
            <a:r>
              <a:rPr b="0" lang="en" sz="1800">
                <a:latin typeface="Lato"/>
                <a:ea typeface="Lato"/>
                <a:cs typeface="Lato"/>
                <a:sym typeface="Lato"/>
              </a:rPr>
              <a:t>We were also given the shape files containing details about the existing pipeline network.</a:t>
            </a:r>
            <a:endParaRPr b="0" sz="18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7"/>
          <p:cNvSpPr txBox="1"/>
          <p:nvPr>
            <p:ph idx="4294967295" type="title"/>
          </p:nvPr>
        </p:nvSpPr>
        <p:spPr>
          <a:xfrm>
            <a:off x="535775" y="7121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Image Files 			</a:t>
            </a:r>
            <a:r>
              <a:rPr lang="en" sz="2400">
                <a:solidFill>
                  <a:schemeClr val="dk1"/>
                </a:solidFill>
              </a:rPr>
              <a:t>(Problem and Solution)</a:t>
            </a:r>
            <a:endParaRPr sz="2400"/>
          </a:p>
        </p:txBody>
      </p:sp>
      <p:sp>
        <p:nvSpPr>
          <p:cNvPr id="113" name="Google Shape;113;p17"/>
          <p:cNvSpPr txBox="1"/>
          <p:nvPr>
            <p:ph idx="4294967295" type="title"/>
          </p:nvPr>
        </p:nvSpPr>
        <p:spPr>
          <a:xfrm>
            <a:off x="535775" y="1556350"/>
            <a:ext cx="8080500" cy="30675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After extensive research and trial on multiple softwares we concluded that ecw files can be accessed only via the ArcGIS software which was paid and hence presently out of our scope.</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Conversion from ecw to geoJSON was also not possible.</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Since the file could not be accessed, we discussed with the GIS team and looked online for alternative solutions to come across a JavaScript library called Leaflet.JS</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We used geojson.io to determine the central coordinates of the required ward.</a:t>
            </a:r>
            <a:endParaRPr b="0" sz="18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8"/>
          <p:cNvSpPr txBox="1"/>
          <p:nvPr>
            <p:ph idx="4294967295" type="title"/>
          </p:nvPr>
        </p:nvSpPr>
        <p:spPr>
          <a:xfrm>
            <a:off x="2375" y="263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Result:</a:t>
            </a:r>
            <a:endParaRPr sz="2400"/>
          </a:p>
        </p:txBody>
      </p:sp>
      <p:pic>
        <p:nvPicPr>
          <p:cNvPr id="119" name="Google Shape;119;p18"/>
          <p:cNvPicPr preferRelativeResize="0"/>
          <p:nvPr/>
        </p:nvPicPr>
        <p:blipFill>
          <a:blip r:embed="rId3">
            <a:alphaModFix/>
          </a:blip>
          <a:stretch>
            <a:fillRect/>
          </a:stretch>
        </p:blipFill>
        <p:spPr>
          <a:xfrm>
            <a:off x="519883" y="682875"/>
            <a:ext cx="7757501" cy="4363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19"/>
          <p:cNvSpPr txBox="1"/>
          <p:nvPr>
            <p:ph idx="4294967295" type="title"/>
          </p:nvPr>
        </p:nvSpPr>
        <p:spPr>
          <a:xfrm>
            <a:off x="168400" y="192275"/>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Shape</a:t>
            </a:r>
            <a:r>
              <a:rPr lang="en" sz="3600">
                <a:solidFill>
                  <a:schemeClr val="dk1"/>
                </a:solidFill>
              </a:rPr>
              <a:t> Files 			</a:t>
            </a:r>
            <a:r>
              <a:rPr lang="en" sz="2400">
                <a:solidFill>
                  <a:schemeClr val="dk1"/>
                </a:solidFill>
              </a:rPr>
              <a:t>(Problem and Solution)</a:t>
            </a:r>
            <a:endParaRPr sz="2400">
              <a:solidFill>
                <a:schemeClr val="dk1"/>
              </a:solidFill>
            </a:endParaRPr>
          </a:p>
        </p:txBody>
      </p:sp>
      <p:pic>
        <p:nvPicPr>
          <p:cNvPr id="125" name="Google Shape;125;p19"/>
          <p:cNvPicPr preferRelativeResize="0"/>
          <p:nvPr/>
        </p:nvPicPr>
        <p:blipFill>
          <a:blip r:embed="rId3">
            <a:alphaModFix amt="37000"/>
          </a:blip>
          <a:stretch>
            <a:fillRect/>
          </a:stretch>
        </p:blipFill>
        <p:spPr>
          <a:xfrm>
            <a:off x="0" y="840003"/>
            <a:ext cx="9144002" cy="3966295"/>
          </a:xfrm>
          <a:prstGeom prst="rect">
            <a:avLst/>
          </a:prstGeom>
          <a:noFill/>
          <a:ln>
            <a:noFill/>
          </a:ln>
        </p:spPr>
      </p:pic>
      <p:sp>
        <p:nvSpPr>
          <p:cNvPr id="126" name="Google Shape;126;p19"/>
          <p:cNvSpPr txBox="1"/>
          <p:nvPr>
            <p:ph idx="4294967295" type="title"/>
          </p:nvPr>
        </p:nvSpPr>
        <p:spPr>
          <a:xfrm>
            <a:off x="48525" y="955000"/>
            <a:ext cx="4914600" cy="39321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The shape file contains the actual details about the pipeline network. It is central to our entire project. We were provided the shape files in multiple formats.</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The first step required them to be converted to the GeoJSON format which was easily done using an online tool. However, we then encountered an major problem.</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The coordinates provided didn’t make much sense to us and hence we discussed the same with the GIS team to conclude that the coordinates follow the EPSG 32645 (Spatial Reference) format. Generally webmaps are plotted using the EPSG 4326(Global Coordinate System) format ( used by Google Maps etc.)</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The first solution we came across was to use a FOSS software called QGIS.</a:t>
            </a:r>
            <a:endParaRPr b="0" sz="1400">
              <a:latin typeface="Lato"/>
              <a:ea typeface="Lato"/>
              <a:cs typeface="Lato"/>
              <a:sym typeface="Lato"/>
            </a:endParaRPr>
          </a:p>
        </p:txBody>
      </p:sp>
      <p:pic>
        <p:nvPicPr>
          <p:cNvPr id="127" name="Google Shape;127;p19"/>
          <p:cNvPicPr preferRelativeResize="0"/>
          <p:nvPr/>
        </p:nvPicPr>
        <p:blipFill>
          <a:blip r:embed="rId4">
            <a:alphaModFix/>
          </a:blip>
          <a:stretch>
            <a:fillRect/>
          </a:stretch>
        </p:blipFill>
        <p:spPr>
          <a:xfrm>
            <a:off x="5060325" y="1296275"/>
            <a:ext cx="4013573" cy="2492575"/>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0"/>
          <p:cNvSpPr txBox="1"/>
          <p:nvPr>
            <p:ph idx="4294967295" type="title"/>
          </p:nvPr>
        </p:nvSpPr>
        <p:spPr>
          <a:xfrm>
            <a:off x="168400" y="206088"/>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Shape Files 			</a:t>
            </a:r>
            <a:r>
              <a:rPr lang="en" sz="2400">
                <a:solidFill>
                  <a:schemeClr val="dk1"/>
                </a:solidFill>
              </a:rPr>
              <a:t>(Problem and Solution)</a:t>
            </a:r>
            <a:endParaRPr sz="2400">
              <a:solidFill>
                <a:schemeClr val="dk1"/>
              </a:solidFill>
            </a:endParaRPr>
          </a:p>
        </p:txBody>
      </p:sp>
      <p:pic>
        <p:nvPicPr>
          <p:cNvPr id="133" name="Google Shape;133;p20"/>
          <p:cNvPicPr preferRelativeResize="0"/>
          <p:nvPr/>
        </p:nvPicPr>
        <p:blipFill>
          <a:blip r:embed="rId3">
            <a:alphaModFix amt="37000"/>
          </a:blip>
          <a:stretch>
            <a:fillRect/>
          </a:stretch>
        </p:blipFill>
        <p:spPr>
          <a:xfrm>
            <a:off x="0" y="840003"/>
            <a:ext cx="9144002" cy="3966295"/>
          </a:xfrm>
          <a:prstGeom prst="rect">
            <a:avLst/>
          </a:prstGeom>
          <a:noFill/>
          <a:ln>
            <a:noFill/>
          </a:ln>
        </p:spPr>
      </p:pic>
      <p:sp>
        <p:nvSpPr>
          <p:cNvPr id="134" name="Google Shape;134;p20"/>
          <p:cNvSpPr txBox="1"/>
          <p:nvPr>
            <p:ph idx="4294967295" type="title"/>
          </p:nvPr>
        </p:nvSpPr>
        <p:spPr>
          <a:xfrm>
            <a:off x="48525" y="955000"/>
            <a:ext cx="8845200" cy="16167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However, the software didn’t really manage to accomplish the task and hence we had to think about another solution for the same.</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We researched on the internet to find the mathematical formula for conversion between EPSG 32645 and EPSG 4326 formats.</a:t>
            </a:r>
            <a:endParaRPr b="0" sz="1400">
              <a:latin typeface="Lato"/>
              <a:ea typeface="Lato"/>
              <a:cs typeface="Lato"/>
              <a:sym typeface="Lato"/>
            </a:endParaRPr>
          </a:p>
          <a:p>
            <a:pPr indent="-317500" lvl="0" marL="457200" rtl="0" algn="l">
              <a:lnSpc>
                <a:spcPct val="115000"/>
              </a:lnSpc>
              <a:spcBef>
                <a:spcPts val="0"/>
              </a:spcBef>
              <a:spcAft>
                <a:spcPts val="0"/>
              </a:spcAft>
              <a:buSzPts val="1400"/>
              <a:buFont typeface="Lato"/>
              <a:buChar char="●"/>
            </a:pPr>
            <a:r>
              <a:rPr b="0" lang="en" sz="1400">
                <a:latin typeface="Lato"/>
                <a:ea typeface="Lato"/>
                <a:cs typeface="Lato"/>
                <a:sym typeface="Lato"/>
              </a:rPr>
              <a:t>We then developed a Python Script to read the given data and convert it to required EPSG 4326 format. The script also filter out the data required to be provided as the feedback. </a:t>
            </a:r>
            <a:endParaRPr b="0" sz="1400">
              <a:latin typeface="Lato"/>
              <a:ea typeface="Lato"/>
              <a:cs typeface="Lato"/>
              <a:sym typeface="Lato"/>
            </a:endParaRPr>
          </a:p>
        </p:txBody>
      </p:sp>
      <p:pic>
        <p:nvPicPr>
          <p:cNvPr id="135" name="Google Shape;135;p20"/>
          <p:cNvPicPr preferRelativeResize="0"/>
          <p:nvPr/>
        </p:nvPicPr>
        <p:blipFill>
          <a:blip r:embed="rId4">
            <a:alphaModFix/>
          </a:blip>
          <a:stretch>
            <a:fillRect/>
          </a:stretch>
        </p:blipFill>
        <p:spPr>
          <a:xfrm>
            <a:off x="4413200" y="2682650"/>
            <a:ext cx="1762000" cy="2315349"/>
          </a:xfrm>
          <a:prstGeom prst="rect">
            <a:avLst/>
          </a:prstGeom>
          <a:noFill/>
          <a:ln>
            <a:noFill/>
          </a:ln>
        </p:spPr>
      </p:pic>
      <p:pic>
        <p:nvPicPr>
          <p:cNvPr id="136" name="Google Shape;136;p20"/>
          <p:cNvPicPr preferRelativeResize="0"/>
          <p:nvPr/>
        </p:nvPicPr>
        <p:blipFill>
          <a:blip r:embed="rId5">
            <a:alphaModFix/>
          </a:blip>
          <a:stretch>
            <a:fillRect/>
          </a:stretch>
        </p:blipFill>
        <p:spPr>
          <a:xfrm>
            <a:off x="380850" y="2682650"/>
            <a:ext cx="1809650" cy="2315349"/>
          </a:xfrm>
          <a:prstGeom prst="rect">
            <a:avLst/>
          </a:prstGeom>
          <a:noFill/>
          <a:ln>
            <a:noFill/>
          </a:ln>
        </p:spPr>
      </p:pic>
      <p:sp>
        <p:nvSpPr>
          <p:cNvPr id="137" name="Google Shape;137;p20"/>
          <p:cNvSpPr txBox="1"/>
          <p:nvPr/>
        </p:nvSpPr>
        <p:spPr>
          <a:xfrm>
            <a:off x="6341750" y="4595425"/>
            <a:ext cx="3944400" cy="3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Lato"/>
                <a:ea typeface="Lato"/>
                <a:cs typeface="Lato"/>
                <a:sym typeface="Lato"/>
              </a:rPr>
              <a:t>Converted GeoJSON File</a:t>
            </a:r>
            <a:endParaRPr sz="1100">
              <a:latin typeface="Lato"/>
              <a:ea typeface="Lato"/>
              <a:cs typeface="Lato"/>
              <a:sym typeface="Lato"/>
            </a:endParaRPr>
          </a:p>
        </p:txBody>
      </p:sp>
      <p:sp>
        <p:nvSpPr>
          <p:cNvPr id="138" name="Google Shape;138;p20"/>
          <p:cNvSpPr txBox="1"/>
          <p:nvPr/>
        </p:nvSpPr>
        <p:spPr>
          <a:xfrm>
            <a:off x="2190500" y="4595425"/>
            <a:ext cx="3944400" cy="37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Lato"/>
                <a:ea typeface="Lato"/>
                <a:cs typeface="Lato"/>
                <a:sym typeface="Lato"/>
              </a:rPr>
              <a:t>Original</a:t>
            </a:r>
            <a:r>
              <a:rPr lang="en" sz="1100">
                <a:latin typeface="Lato"/>
                <a:ea typeface="Lato"/>
                <a:cs typeface="Lato"/>
                <a:sym typeface="Lato"/>
              </a:rPr>
              <a:t> GeoJSON File</a:t>
            </a:r>
            <a:endParaRPr sz="11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1"/>
          <p:cNvSpPr txBox="1"/>
          <p:nvPr>
            <p:ph idx="4294967295" type="title"/>
          </p:nvPr>
        </p:nvSpPr>
        <p:spPr>
          <a:xfrm>
            <a:off x="2375" y="26350"/>
            <a:ext cx="7533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Result:</a:t>
            </a:r>
            <a:endParaRPr sz="2400"/>
          </a:p>
        </p:txBody>
      </p:sp>
      <p:sp>
        <p:nvSpPr>
          <p:cNvPr id="144" name="Google Shape;144;p21"/>
          <p:cNvSpPr txBox="1"/>
          <p:nvPr>
            <p:ph idx="4294967295" type="title"/>
          </p:nvPr>
        </p:nvSpPr>
        <p:spPr>
          <a:xfrm>
            <a:off x="0" y="592825"/>
            <a:ext cx="9144000" cy="506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0" lang="en" sz="1800">
                <a:latin typeface="Lato"/>
                <a:ea typeface="Lato"/>
                <a:cs typeface="Lato"/>
                <a:sym typeface="Lato"/>
              </a:rPr>
              <a:t>Once we had all the data in the required format, we then projected it onto the webmap.</a:t>
            </a:r>
            <a:endParaRPr b="0" sz="1800">
              <a:latin typeface="Lato"/>
              <a:ea typeface="Lato"/>
              <a:cs typeface="Lato"/>
              <a:sym typeface="Lato"/>
            </a:endParaRPr>
          </a:p>
        </p:txBody>
      </p:sp>
      <p:pic>
        <p:nvPicPr>
          <p:cNvPr id="145" name="Google Shape;145;p21"/>
          <p:cNvPicPr preferRelativeResize="0"/>
          <p:nvPr/>
        </p:nvPicPr>
        <p:blipFill>
          <a:blip r:embed="rId3">
            <a:alphaModFix/>
          </a:blip>
          <a:stretch>
            <a:fillRect/>
          </a:stretch>
        </p:blipFill>
        <p:spPr>
          <a:xfrm>
            <a:off x="1012053" y="1099225"/>
            <a:ext cx="7049899" cy="3965574"/>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